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3"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1CDAEBC-2EF6-1746-B65E-B351DFCDBF81}" type="datetimeFigureOut">
              <a:rPr lang="en-US" smtClean="0"/>
              <a:t>2016-03-29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00C2C44A-7E56-2C4D-8204-AFBD8B7A62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1CDAEBC-2EF6-1746-B65E-B351DFCDBF81}" type="datetimeFigureOut">
              <a:rPr lang="en-US" smtClean="0"/>
              <a:t>2016-03-29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DAEBC-2EF6-1746-B65E-B351DFCDBF81}" type="datetimeFigureOut">
              <a:rPr lang="en-US" smtClean="0"/>
              <a:t>2016-03-29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1CDAEBC-2EF6-1746-B65E-B351DFCDBF81}" type="datetimeFigureOut">
              <a:rPr lang="en-US" smtClean="0"/>
              <a:t>2016-03-29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1CDAEBC-2EF6-1746-B65E-B351DFCDBF81}" type="datetimeFigureOut">
              <a:rPr lang="en-US" smtClean="0"/>
              <a:t>2016-03-29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1CDAEBC-2EF6-1746-B65E-B351DFCDBF81}" type="datetimeFigureOut">
              <a:rPr lang="en-US" smtClean="0"/>
              <a:t>2016-03-29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71CDAEBC-2EF6-1746-B65E-B351DFCDBF81}" type="datetimeFigureOut">
              <a:rPr lang="en-US" smtClean="0"/>
              <a:t>2016-03-29</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00C2C44A-7E56-2C4D-8204-AFBD8B7A62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71CDAEBC-2EF6-1746-B65E-B351DFCDBF81}" type="datetimeFigureOut">
              <a:rPr lang="en-US" smtClean="0"/>
              <a:t>2016-03-29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2C44A-7E56-2C4D-8204-AFBD8B7A62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1CDAEBC-2EF6-1746-B65E-B351DFCDBF81}" type="datetimeFigureOut">
              <a:rPr lang="en-US" smtClean="0"/>
              <a:t>2016-03-29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2C44A-7E56-2C4D-8204-AFBD8B7A62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71CDAEBC-2EF6-1746-B65E-B351DFCDBF81}" type="datetimeFigureOut">
              <a:rPr lang="en-US" smtClean="0"/>
              <a:t>2016-03-29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2C44A-7E56-2C4D-8204-AFBD8B7A62B3}"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1CDAEBC-2EF6-1746-B65E-B351DFCDBF81}" type="datetimeFigureOut">
              <a:rPr lang="en-US" smtClean="0"/>
              <a:t>2016-03-29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2C44A-7E56-2C4D-8204-AFBD8B7A62B3}"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71CDAEBC-2EF6-1746-B65E-B351DFCDBF81}" type="datetimeFigureOut">
              <a:rPr lang="en-US" smtClean="0"/>
              <a:t>2016-03-29</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0C2C44A-7E56-2C4D-8204-AFBD8B7A62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Famous Movie Scene</a:t>
            </a:r>
            <a:br>
              <a:rPr lang="en-US" dirty="0" smtClean="0"/>
            </a:br>
            <a:r>
              <a:rPr lang="en-US" dirty="0" smtClean="0"/>
              <a:t>Re-creation Video</a:t>
            </a:r>
            <a:endParaRPr lang="en-US" dirty="0"/>
          </a:p>
        </p:txBody>
      </p:sp>
      <p:sp>
        <p:nvSpPr>
          <p:cNvPr id="3" name="Subtitle 2"/>
          <p:cNvSpPr>
            <a:spLocks noGrp="1"/>
          </p:cNvSpPr>
          <p:nvPr>
            <p:ph type="subTitle" idx="1"/>
          </p:nvPr>
        </p:nvSpPr>
        <p:spPr/>
        <p:txBody>
          <a:bodyPr/>
          <a:lstStyle/>
          <a:p>
            <a:r>
              <a:rPr lang="en-US" dirty="0" smtClean="0"/>
              <a:t>Due: </a:t>
            </a:r>
            <a:r>
              <a:rPr lang="en-US" dirty="0"/>
              <a:t> </a:t>
            </a:r>
            <a:r>
              <a:rPr lang="en-US" dirty="0" smtClean="0"/>
              <a:t>APRIL 29, 2016</a:t>
            </a:r>
            <a:r>
              <a:rPr lang="en-US" dirty="0" smtClean="0"/>
              <a:t> </a:t>
            </a:r>
            <a:endParaRPr lang="en-US" dirty="0"/>
          </a:p>
        </p:txBody>
      </p:sp>
    </p:spTree>
    <p:extLst>
      <p:ext uri="{BB962C8B-B14F-4D97-AF65-F5344CB8AC3E}">
        <p14:creationId xmlns:p14="http://schemas.microsoft.com/office/powerpoint/2010/main" val="3290356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Movie Scene Re-creation is </a:t>
            </a:r>
            <a:r>
              <a:rPr lang="en-US" dirty="0"/>
              <a:t>a group project. Groups of </a:t>
            </a:r>
            <a:r>
              <a:rPr lang="en-US" dirty="0" smtClean="0"/>
              <a:t>2 OR 3</a:t>
            </a:r>
            <a:r>
              <a:rPr lang="en-US" dirty="0" smtClean="0"/>
              <a:t> </a:t>
            </a:r>
            <a:r>
              <a:rPr lang="en-US" dirty="0"/>
              <a:t>please. </a:t>
            </a:r>
            <a:endParaRPr lang="en-CA" dirty="0"/>
          </a:p>
          <a:p>
            <a:r>
              <a:rPr lang="en-US" dirty="0"/>
              <a:t>Minimum length is 1 minute. Maximum is 2 minutes and 30 seconds</a:t>
            </a:r>
            <a:r>
              <a:rPr lang="en-US" dirty="0" smtClean="0"/>
              <a:t>.</a:t>
            </a:r>
            <a:endParaRPr lang="en-CA" dirty="0"/>
          </a:p>
          <a:p>
            <a:r>
              <a:rPr lang="en-US" dirty="0" smtClean="0"/>
              <a:t>Your Re—creation can </a:t>
            </a:r>
            <a:r>
              <a:rPr lang="en-US" dirty="0"/>
              <a:t>be a </a:t>
            </a:r>
            <a:r>
              <a:rPr lang="en-US" dirty="0" smtClean="0"/>
              <a:t>spoof, knock off, sequel, </a:t>
            </a:r>
            <a:r>
              <a:rPr lang="en-US" dirty="0"/>
              <a:t>or </a:t>
            </a:r>
            <a:r>
              <a:rPr lang="en-US" dirty="0" smtClean="0"/>
              <a:t>parody. However, the look and feel of the original must be obvious.</a:t>
            </a:r>
            <a:endParaRPr lang="en-CA" dirty="0"/>
          </a:p>
        </p:txBody>
      </p:sp>
    </p:spTree>
    <p:extLst>
      <p:ext uri="{BB962C8B-B14F-4D97-AF65-F5344CB8AC3E}">
        <p14:creationId xmlns:p14="http://schemas.microsoft.com/office/powerpoint/2010/main" val="3145260944"/>
      </p:ext>
    </p:extLst>
  </p:cSld>
  <p:clrMapOvr>
    <a:masterClrMapping/>
  </p:clrMapOvr>
  <mc:AlternateContent xmlns:mc="http://schemas.openxmlformats.org/markup-compatibility/2006" xmlns:p14="http://schemas.microsoft.com/office/powerpoint/2010/main">
    <mc:Choice Requires="p14">
      <p:transition spd="slow" p14:dur="1300" advClick="0" advTm="4000">
        <p14:window dir="vert"/>
      </p:transition>
    </mc:Choice>
    <mc:Fallback xmlns="">
      <p:transition xmlns:p14="http://schemas.microsoft.com/office/powerpoint/2010/main" spd="slow" advClick="0" advTm="4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 Essentials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b="1" dirty="0" smtClean="0"/>
              <a:t>scene</a:t>
            </a:r>
            <a:r>
              <a:rPr lang="en-US" dirty="0" smtClean="0"/>
              <a:t> </a:t>
            </a:r>
            <a:r>
              <a:rPr lang="en-US" dirty="0"/>
              <a:t>is generally thought of as the action in a single location and continuous </a:t>
            </a:r>
            <a:r>
              <a:rPr lang="en-US" dirty="0" smtClean="0"/>
              <a:t>time - </a:t>
            </a:r>
            <a:r>
              <a:rPr lang="en-US" dirty="0"/>
              <a:t>an association of time, place or </a:t>
            </a:r>
            <a:r>
              <a:rPr lang="en-US" dirty="0" smtClean="0"/>
              <a:t>characters</a:t>
            </a:r>
          </a:p>
          <a:p>
            <a:r>
              <a:rPr lang="en-US" dirty="0" smtClean="0"/>
              <a:t> Your </a:t>
            </a:r>
            <a:r>
              <a:rPr lang="en-CA" dirty="0" smtClean="0"/>
              <a:t>scene should be well known to everyone. </a:t>
            </a:r>
            <a:endParaRPr lang="en-CA" dirty="0"/>
          </a:p>
          <a:p>
            <a:r>
              <a:rPr lang="en-US" dirty="0" smtClean="0"/>
              <a:t>We should be able to put each scene side by side with the original and only notice minor differences. </a:t>
            </a:r>
          </a:p>
          <a:p>
            <a:r>
              <a:rPr lang="en-US" dirty="0" smtClean="0"/>
              <a:t>If your scene looks nothing like original you will not receive a good mark and I will make fun of you until you cry. </a:t>
            </a:r>
            <a:endParaRPr lang="en-US" dirty="0"/>
          </a:p>
        </p:txBody>
      </p:sp>
    </p:spTree>
    <p:extLst>
      <p:ext uri="{BB962C8B-B14F-4D97-AF65-F5344CB8AC3E}">
        <p14:creationId xmlns:p14="http://schemas.microsoft.com/office/powerpoint/2010/main" val="4028700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pic>
        <p:nvPicPr>
          <p:cNvPr id="6" name="A Few Good Student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65200" y="1735138"/>
            <a:ext cx="7210425" cy="4056062"/>
          </a:xfrm>
        </p:spPr>
      </p:pic>
    </p:spTree>
    <p:extLst>
      <p:ext uri="{BB962C8B-B14F-4D97-AF65-F5344CB8AC3E}">
        <p14:creationId xmlns:p14="http://schemas.microsoft.com/office/powerpoint/2010/main" val="37683159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8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Camera positions – where was the camera on set in relation to the actors and the scenery?</a:t>
            </a:r>
          </a:p>
          <a:p>
            <a:r>
              <a:rPr lang="en-US" dirty="0" smtClean="0"/>
              <a:t>Framing/composition– Are you able to match the framing &amp; composition of the original? (Close ups, rule of thirds)</a:t>
            </a:r>
          </a:p>
          <a:p>
            <a:r>
              <a:rPr lang="en-US" dirty="0" smtClean="0"/>
              <a:t>Camera height – Where was the camera situated in relation to the actors? Eye-level? Birds eye? Above the actors head? Below?</a:t>
            </a:r>
          </a:p>
          <a:p>
            <a:r>
              <a:rPr lang="en-US" dirty="0" smtClean="0"/>
              <a:t>Camera movement – Did the camera move during the scene? Was it a zoom or a dolly in? Was it a pan or a tracking shot? Handheld or </a:t>
            </a:r>
            <a:r>
              <a:rPr lang="en-US" dirty="0" err="1" smtClean="0"/>
              <a:t>steadi</a:t>
            </a:r>
            <a:r>
              <a:rPr lang="en-US" dirty="0" smtClean="0"/>
              <a:t>-cam?</a:t>
            </a:r>
          </a:p>
          <a:p>
            <a:r>
              <a:rPr lang="en-US" dirty="0" smtClean="0"/>
              <a:t>Focusing – Did the camera change focus during the scene?</a:t>
            </a:r>
          </a:p>
          <a:p>
            <a:endParaRPr lang="en-US" dirty="0" smtClean="0"/>
          </a:p>
          <a:p>
            <a:endParaRPr lang="en-US" dirty="0"/>
          </a:p>
        </p:txBody>
      </p:sp>
    </p:spTree>
    <p:extLst>
      <p:ext uri="{BB962C8B-B14F-4D97-AF65-F5344CB8AC3E}">
        <p14:creationId xmlns:p14="http://schemas.microsoft.com/office/powerpoint/2010/main" val="36748621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6907344"/>
              </p:ext>
            </p:extLst>
          </p:nvPr>
        </p:nvGraphicFramePr>
        <p:xfrm>
          <a:off x="136083" y="1371600"/>
          <a:ext cx="8739532" cy="5461833"/>
        </p:xfrm>
        <a:graphic>
          <a:graphicData uri="http://schemas.openxmlformats.org/drawingml/2006/table">
            <a:tbl>
              <a:tblPr firstRow="1" bandRow="1">
                <a:tableStyleId>{5C22544A-7EE6-4342-B048-85BDC9FD1C3A}</a:tableStyleId>
              </a:tblPr>
              <a:tblGrid>
                <a:gridCol w="1285225"/>
                <a:gridCol w="1874917"/>
                <a:gridCol w="1784195"/>
                <a:gridCol w="1684872"/>
                <a:gridCol w="2110323"/>
              </a:tblGrid>
              <a:tr h="397283">
                <a:tc>
                  <a:txBody>
                    <a:bodyPr/>
                    <a:lstStyle/>
                    <a:p>
                      <a:pPr algn="l">
                        <a:spcAft>
                          <a:spcPts val="0"/>
                        </a:spcAft>
                      </a:pPr>
                      <a:r>
                        <a:rPr lang="en-US" sz="1200" dirty="0">
                          <a:effectLst/>
                          <a:latin typeface="Cambria"/>
                          <a:ea typeface="Times New Roman"/>
                          <a:cs typeface="Tahoma"/>
                        </a:rPr>
                        <a:t> </a:t>
                      </a:r>
                      <a:endParaRPr lang="en-CA" sz="1200" dirty="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Does Not Meet Expectations</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Minimally Meets Expectations</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Meets Expectations</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Exceeds Expectations</a:t>
                      </a:r>
                      <a:endParaRPr lang="en-CA" sz="1200">
                        <a:effectLst/>
                        <a:latin typeface="Cambria"/>
                        <a:ea typeface="ＭＳ 明朝"/>
                        <a:cs typeface="Times New Roman"/>
                      </a:endParaRPr>
                    </a:p>
                  </a:txBody>
                  <a:tcPr marL="68580" marR="68580" marT="0" marB="0"/>
                </a:tc>
              </a:tr>
              <a:tr h="587761">
                <a:tc>
                  <a:txBody>
                    <a:bodyPr/>
                    <a:lstStyle/>
                    <a:p>
                      <a:pPr algn="l">
                        <a:spcAft>
                          <a:spcPts val="0"/>
                        </a:spcAft>
                      </a:pPr>
                      <a:r>
                        <a:rPr lang="en-US" sz="1200">
                          <a:effectLst/>
                          <a:latin typeface="Cambria"/>
                          <a:ea typeface="Times New Roman"/>
                          <a:cs typeface="Tahoma"/>
                        </a:rPr>
                        <a:t>Use of camera techniques</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dirty="0">
                          <a:effectLst/>
                          <a:latin typeface="Cambria"/>
                          <a:ea typeface="Times New Roman"/>
                          <a:cs typeface="Tahoma"/>
                        </a:rPr>
                        <a:t>Looks nothing like the original</a:t>
                      </a:r>
                      <a:r>
                        <a:rPr lang="en-US" sz="1200" dirty="0" smtClean="0">
                          <a:effectLst/>
                          <a:latin typeface="Cambria"/>
                          <a:ea typeface="Times New Roman"/>
                          <a:cs typeface="Tahoma"/>
                        </a:rPr>
                        <a:t>. </a:t>
                      </a:r>
                      <a:endParaRPr lang="en-CA" sz="1200" dirty="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Several shots different from original.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Shots were close to the original.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dirty="0">
                          <a:effectLst/>
                          <a:latin typeface="Cambria"/>
                          <a:ea typeface="Times New Roman"/>
                          <a:cs typeface="Tahoma"/>
                        </a:rPr>
                        <a:t>Shots were executed perfectly just like the original. </a:t>
                      </a:r>
                      <a:endParaRPr lang="en-CA" sz="1200" dirty="0">
                        <a:effectLst/>
                        <a:latin typeface="Cambria"/>
                        <a:ea typeface="ＭＳ 明朝"/>
                        <a:cs typeface="Times New Roman"/>
                      </a:endParaRPr>
                    </a:p>
                  </a:txBody>
                  <a:tcPr marL="68580" marR="68580" marT="0" marB="0"/>
                </a:tc>
              </a:tr>
              <a:tr h="1175523">
                <a:tc>
                  <a:txBody>
                    <a:bodyPr/>
                    <a:lstStyle/>
                    <a:p>
                      <a:pPr algn="l">
                        <a:spcAft>
                          <a:spcPts val="0"/>
                        </a:spcAft>
                      </a:pPr>
                      <a:r>
                        <a:rPr lang="en-US" sz="1200" dirty="0">
                          <a:effectLst/>
                          <a:latin typeface="Cambria"/>
                          <a:ea typeface="Times New Roman"/>
                          <a:cs typeface="Tahoma"/>
                        </a:rPr>
                        <a:t>Editing </a:t>
                      </a:r>
                      <a:endParaRPr lang="en-CA" sz="1200" dirty="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Very few elements were used. Timing of cuts and transitions was way off.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Several missing cuts and transitions from original. Timing of cuts was off.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Almost all editing effects and transitions were the same as original. Timing of cuts was good.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Effects, transitions and other editing techniques were exactly the same as original. Timing of cuts was perfect. </a:t>
                      </a:r>
                      <a:endParaRPr lang="en-CA" sz="1200">
                        <a:effectLst/>
                        <a:latin typeface="Cambria"/>
                        <a:ea typeface="ＭＳ 明朝"/>
                        <a:cs typeface="Times New Roman"/>
                      </a:endParaRPr>
                    </a:p>
                  </a:txBody>
                  <a:tcPr marL="68580" marR="68580" marT="0" marB="0"/>
                </a:tc>
              </a:tr>
              <a:tr h="979602">
                <a:tc>
                  <a:txBody>
                    <a:bodyPr/>
                    <a:lstStyle/>
                    <a:p>
                      <a:pPr algn="l">
                        <a:spcAft>
                          <a:spcPts val="0"/>
                        </a:spcAft>
                      </a:pPr>
                      <a:r>
                        <a:rPr lang="en-US" sz="1200">
                          <a:effectLst/>
                          <a:latin typeface="Cambria"/>
                          <a:ea typeface="Times New Roman"/>
                          <a:cs typeface="Tahoma"/>
                        </a:rPr>
                        <a:t>Faithful to original?</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Not faithful at all.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Close, but missing several elements; mood, theme, etc.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A good re-creation of the original.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A perfect recreation of original. Captured the essence of what the filmmaker was trying to do.</a:t>
                      </a:r>
                      <a:endParaRPr lang="en-CA" sz="1200">
                        <a:effectLst/>
                        <a:latin typeface="Cambria"/>
                        <a:ea typeface="ＭＳ 明朝"/>
                        <a:cs typeface="Times New Roman"/>
                      </a:endParaRPr>
                    </a:p>
                    <a:p>
                      <a:pPr algn="l">
                        <a:spcAft>
                          <a:spcPts val="0"/>
                        </a:spcAft>
                      </a:pPr>
                      <a:r>
                        <a:rPr lang="en-US" sz="1200">
                          <a:effectLst/>
                          <a:latin typeface="Cambria"/>
                          <a:ea typeface="Times New Roman"/>
                          <a:cs typeface="Tahoma"/>
                        </a:rPr>
                        <a:t> </a:t>
                      </a:r>
                      <a:endParaRPr lang="en-CA" sz="1200">
                        <a:effectLst/>
                        <a:latin typeface="Cambria"/>
                        <a:ea typeface="ＭＳ 明朝"/>
                        <a:cs typeface="Times New Roman"/>
                      </a:endParaRPr>
                    </a:p>
                  </a:txBody>
                  <a:tcPr marL="68580" marR="68580" marT="0" marB="0"/>
                </a:tc>
              </a:tr>
              <a:tr h="1567363">
                <a:tc>
                  <a:txBody>
                    <a:bodyPr/>
                    <a:lstStyle/>
                    <a:p>
                      <a:pPr algn="l">
                        <a:spcAft>
                          <a:spcPts val="0"/>
                        </a:spcAft>
                      </a:pPr>
                      <a:r>
                        <a:rPr lang="en-US" sz="1200">
                          <a:effectLst/>
                          <a:latin typeface="Cambria"/>
                          <a:ea typeface="Times New Roman"/>
                          <a:cs typeface="Tahoma"/>
                        </a:rPr>
                        <a:t>Use of video lab time</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dirty="0">
                          <a:effectLst/>
                          <a:latin typeface="Cambria"/>
                          <a:ea typeface="Times New Roman"/>
                          <a:cs typeface="Tahoma"/>
                        </a:rPr>
                        <a:t>Rarely on task and focused for most of the lab time. Time spent on sites that were not related to the </a:t>
                      </a:r>
                      <a:r>
                        <a:rPr lang="en-US" sz="1200" dirty="0" smtClean="0">
                          <a:effectLst/>
                          <a:latin typeface="Cambria"/>
                          <a:ea typeface="Times New Roman"/>
                          <a:cs typeface="Tahoma"/>
                        </a:rPr>
                        <a:t>project.</a:t>
                      </a:r>
                      <a:r>
                        <a:rPr lang="en-US" sz="1200" baseline="0" dirty="0" smtClean="0">
                          <a:effectLst/>
                          <a:latin typeface="Cambria"/>
                          <a:ea typeface="Times New Roman"/>
                          <a:cs typeface="Tahoma"/>
                        </a:rPr>
                        <a:t> Wasted their time and mine.</a:t>
                      </a:r>
                      <a:endParaRPr lang="en-CA" sz="1200" dirty="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Somewhat on task and focused for most of the lab time. Some time spent on sites that were not related to the project.</a:t>
                      </a:r>
                      <a:endParaRPr lang="en-CA" sz="1200">
                        <a:effectLst/>
                        <a:latin typeface="Cambria"/>
                        <a:ea typeface="ＭＳ 明朝"/>
                        <a:cs typeface="Times New Roman"/>
                      </a:endParaRPr>
                    </a:p>
                    <a:p>
                      <a:pPr algn="l">
                        <a:spcAft>
                          <a:spcPts val="0"/>
                        </a:spcAft>
                      </a:pPr>
                      <a:r>
                        <a:rPr lang="en-US" sz="1200">
                          <a:effectLst/>
                          <a:latin typeface="Cambria"/>
                          <a:ea typeface="Times New Roman"/>
                          <a:cs typeface="Tahoma"/>
                        </a:rPr>
                        <a:t>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On task and focused for entire lab time. Almost no time spent on sites that were not related to the project.</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a:effectLst/>
                          <a:latin typeface="Cambria"/>
                          <a:ea typeface="Times New Roman"/>
                          <a:cs typeface="Tahoma"/>
                        </a:rPr>
                        <a:t>On task and very focused for entire lab time. No time spent on sites that were not related to the project. Handed in on time or early. </a:t>
                      </a:r>
                      <a:endParaRPr lang="en-CA" sz="1200">
                        <a:effectLst/>
                        <a:latin typeface="Cambria"/>
                        <a:ea typeface="ＭＳ 明朝"/>
                        <a:cs typeface="Times New Roman"/>
                      </a:endParaRPr>
                    </a:p>
                  </a:txBody>
                  <a:tcPr marL="68580" marR="68580" marT="0" marB="0"/>
                </a:tc>
              </a:tr>
              <a:tr h="754301">
                <a:tc>
                  <a:txBody>
                    <a:bodyPr/>
                    <a:lstStyle/>
                    <a:p>
                      <a:pPr algn="l">
                        <a:spcAft>
                          <a:spcPts val="0"/>
                        </a:spcAft>
                      </a:pPr>
                      <a:r>
                        <a:rPr lang="en-US" sz="1200">
                          <a:effectLst/>
                          <a:latin typeface="Cambria"/>
                          <a:ea typeface="Times New Roman"/>
                          <a:cs typeface="Tahoma"/>
                        </a:rPr>
                        <a:t>Overall </a:t>
                      </a:r>
                      <a:endParaRPr lang="en-CA" sz="1200">
                        <a:effectLst/>
                        <a:latin typeface="Cambria"/>
                        <a:ea typeface="ＭＳ 明朝"/>
                        <a:cs typeface="Times New Roman"/>
                      </a:endParaRPr>
                    </a:p>
                  </a:txBody>
                  <a:tcPr marL="68580" marR="68580" marT="0" marB="0"/>
                </a:tc>
                <a:tc>
                  <a:txBody>
                    <a:bodyPr/>
                    <a:lstStyle/>
                    <a:p>
                      <a:pPr algn="l">
                        <a:spcAft>
                          <a:spcPts val="0"/>
                        </a:spcAft>
                      </a:pPr>
                      <a:r>
                        <a:rPr lang="en-US" sz="1200" dirty="0">
                          <a:effectLst/>
                          <a:latin typeface="Cambria"/>
                          <a:ea typeface="Times New Roman"/>
                          <a:cs typeface="Tahoma"/>
                        </a:rPr>
                        <a:t>Looks like it was thrown together.</a:t>
                      </a:r>
                      <a:endParaRPr lang="en-CA" sz="1200" dirty="0">
                        <a:effectLst/>
                        <a:latin typeface="Cambria"/>
                        <a:ea typeface="ＭＳ 明朝"/>
                        <a:cs typeface="Times New Roman"/>
                      </a:endParaRPr>
                    </a:p>
                  </a:txBody>
                  <a:tcPr marL="68580" marR="68580" marT="0" marB="0"/>
                </a:tc>
                <a:tc>
                  <a:txBody>
                    <a:bodyPr/>
                    <a:lstStyle/>
                    <a:p>
                      <a:pPr algn="l">
                        <a:spcAft>
                          <a:spcPts val="0"/>
                        </a:spcAft>
                      </a:pPr>
                      <a:r>
                        <a:rPr lang="en-US" sz="1200" dirty="0">
                          <a:effectLst/>
                          <a:latin typeface="Cambria"/>
                          <a:ea typeface="Times New Roman"/>
                          <a:cs typeface="Tahoma"/>
                        </a:rPr>
                        <a:t>Interesting, but missing something. </a:t>
                      </a:r>
                      <a:endParaRPr lang="en-CA" sz="1200" dirty="0">
                        <a:effectLst/>
                        <a:latin typeface="Cambria"/>
                        <a:ea typeface="ＭＳ 明朝"/>
                        <a:cs typeface="Times New Roman"/>
                      </a:endParaRPr>
                    </a:p>
                  </a:txBody>
                  <a:tcPr marL="68580" marR="68580" marT="0" marB="0"/>
                </a:tc>
                <a:tc>
                  <a:txBody>
                    <a:bodyPr/>
                    <a:lstStyle/>
                    <a:p>
                      <a:pPr algn="l">
                        <a:spcAft>
                          <a:spcPts val="0"/>
                        </a:spcAft>
                      </a:pPr>
                      <a:r>
                        <a:rPr lang="en-US" sz="1200" dirty="0">
                          <a:effectLst/>
                          <a:latin typeface="Cambria"/>
                          <a:ea typeface="Times New Roman"/>
                          <a:cs typeface="Tahoma"/>
                        </a:rPr>
                        <a:t>Good, looks close to the real thing. </a:t>
                      </a:r>
                      <a:endParaRPr lang="en-CA" sz="1200" dirty="0">
                        <a:effectLst/>
                        <a:latin typeface="Cambria"/>
                        <a:ea typeface="ＭＳ 明朝"/>
                        <a:cs typeface="Times New Roman"/>
                      </a:endParaRPr>
                    </a:p>
                  </a:txBody>
                  <a:tcPr marL="68580" marR="68580" marT="0" marB="0"/>
                </a:tc>
                <a:tc>
                  <a:txBody>
                    <a:bodyPr/>
                    <a:lstStyle/>
                    <a:p>
                      <a:pPr algn="l">
                        <a:spcAft>
                          <a:spcPts val="0"/>
                        </a:spcAft>
                      </a:pPr>
                      <a:r>
                        <a:rPr lang="en-US" sz="1200" dirty="0" smtClean="0">
                          <a:effectLst/>
                          <a:latin typeface="Cambria"/>
                          <a:ea typeface="Times New Roman"/>
                          <a:cs typeface="Tahoma"/>
                        </a:rPr>
                        <a:t>This is a re-creation? It looks like the real thing! Excellent</a:t>
                      </a:r>
                      <a:r>
                        <a:rPr lang="en-US" sz="1200" dirty="0">
                          <a:effectLst/>
                          <a:latin typeface="Cambria"/>
                          <a:ea typeface="Times New Roman"/>
                          <a:cs typeface="Tahoma"/>
                        </a:rPr>
                        <a:t>. </a:t>
                      </a:r>
                      <a:endParaRPr lang="en-CA" sz="12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8786882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914400" y="1371600"/>
            <a:ext cx="7313613" cy="5486400"/>
          </a:xfrm>
        </p:spPr>
        <p:txBody>
          <a:bodyPr>
            <a:normAutofit/>
          </a:bodyPr>
          <a:lstStyle/>
          <a:p>
            <a:r>
              <a:rPr lang="en-US" dirty="0" smtClean="0"/>
              <a:t>Step 1: Get into </a:t>
            </a:r>
            <a:r>
              <a:rPr lang="en-US" b="1" dirty="0" smtClean="0"/>
              <a:t>groups of no more than </a:t>
            </a:r>
            <a:r>
              <a:rPr lang="en-US" b="1" dirty="0" smtClean="0"/>
              <a:t>3</a:t>
            </a:r>
            <a:r>
              <a:rPr lang="en-US" dirty="0" smtClean="0"/>
              <a:t>.</a:t>
            </a:r>
            <a:endParaRPr lang="en-US" dirty="0" smtClean="0"/>
          </a:p>
          <a:p>
            <a:r>
              <a:rPr lang="en-US" dirty="0" smtClean="0"/>
              <a:t>Step 2: Research a movie scene</a:t>
            </a:r>
          </a:p>
          <a:p>
            <a:r>
              <a:rPr lang="en-US" dirty="0" smtClean="0"/>
              <a:t>Step 3: download or bookmark the scene</a:t>
            </a:r>
          </a:p>
          <a:p>
            <a:r>
              <a:rPr lang="en-US" b="1" dirty="0" smtClean="0"/>
              <a:t>Step 4: Sketch the set of the scene on paper. Show the locations of the actors and the camera positions. At each camera position write down the framing, movement, height, or anything else that might be important. Hand this in before filming. THIS COUNTS FOR MARKS!</a:t>
            </a:r>
          </a:p>
          <a:p>
            <a:r>
              <a:rPr lang="en-US" dirty="0" smtClean="0"/>
              <a:t>Step 5: assign roles (actors, director, editor)</a:t>
            </a:r>
          </a:p>
          <a:p>
            <a:r>
              <a:rPr lang="en-US" b="1" dirty="0" smtClean="0"/>
              <a:t>Due: </a:t>
            </a:r>
            <a:r>
              <a:rPr lang="en-US" b="1" dirty="0" smtClean="0"/>
              <a:t>APRIL 29 TH</a:t>
            </a:r>
            <a:endParaRPr lang="en-US" b="1" dirty="0"/>
          </a:p>
        </p:txBody>
      </p:sp>
    </p:spTree>
    <p:extLst>
      <p:ext uri="{BB962C8B-B14F-4D97-AF65-F5344CB8AC3E}">
        <p14:creationId xmlns:p14="http://schemas.microsoft.com/office/powerpoint/2010/main" val="4066123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6793</TotalTime>
  <Words>692</Words>
  <Application>Microsoft Macintosh PowerPoint</Application>
  <PresentationFormat>On-screen Show (4:3)</PresentationFormat>
  <Paragraphs>58</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Inkwell</vt:lpstr>
      <vt:lpstr>Famous Movie Scene Re-creation Video</vt:lpstr>
      <vt:lpstr>Outline</vt:lpstr>
      <vt:lpstr>Re-creation Essentials</vt:lpstr>
      <vt:lpstr>For example…</vt:lpstr>
      <vt:lpstr>Things to consider</vt:lpstr>
      <vt:lpstr>Rubric</vt:lpstr>
      <vt:lpstr>Getting started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Movie Trailer Video</dc:title>
  <dc:creator>David Shannon</dc:creator>
  <cp:lastModifiedBy>SD37</cp:lastModifiedBy>
  <cp:revision>21</cp:revision>
  <dcterms:created xsi:type="dcterms:W3CDTF">2014-09-28T14:32:23Z</dcterms:created>
  <dcterms:modified xsi:type="dcterms:W3CDTF">2016-03-29T14:31:35Z</dcterms:modified>
</cp:coreProperties>
</file>